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342" r:id="rId3"/>
    <p:sldId id="368" r:id="rId4"/>
    <p:sldId id="347" r:id="rId5"/>
    <p:sldId id="360" r:id="rId6"/>
    <p:sldId id="351" r:id="rId7"/>
    <p:sldId id="361" r:id="rId8"/>
    <p:sldId id="358" r:id="rId9"/>
    <p:sldId id="372" r:id="rId10"/>
    <p:sldId id="353" r:id="rId11"/>
    <p:sldId id="373" r:id="rId12"/>
    <p:sldId id="348" r:id="rId13"/>
    <p:sldId id="349" r:id="rId14"/>
    <p:sldId id="374" r:id="rId15"/>
    <p:sldId id="350" r:id="rId16"/>
    <p:sldId id="356" r:id="rId17"/>
    <p:sldId id="365" r:id="rId18"/>
    <p:sldId id="364" r:id="rId19"/>
    <p:sldId id="355" r:id="rId20"/>
    <p:sldId id="375" r:id="rId21"/>
    <p:sldId id="359" r:id="rId22"/>
    <p:sldId id="325" r:id="rId23"/>
    <p:sldId id="363" r:id="rId24"/>
  </p:sldIdLst>
  <p:sldSz cx="9144000" cy="6858000" type="screen4x3"/>
  <p:notesSz cx="9926638" cy="67976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76D70EDD-3C40-4BE9-8FAB-C5F1AF329120}">
          <p14:sldIdLst>
            <p14:sldId id="342"/>
            <p14:sldId id="368"/>
            <p14:sldId id="347"/>
            <p14:sldId id="360"/>
            <p14:sldId id="351"/>
            <p14:sldId id="361"/>
            <p14:sldId id="358"/>
            <p14:sldId id="372"/>
            <p14:sldId id="353"/>
            <p14:sldId id="373"/>
            <p14:sldId id="348"/>
            <p14:sldId id="349"/>
            <p14:sldId id="374"/>
            <p14:sldId id="350"/>
            <p14:sldId id="356"/>
            <p14:sldId id="365"/>
            <p14:sldId id="364"/>
            <p14:sldId id="355"/>
            <p14:sldId id="375"/>
            <p14:sldId id="359"/>
          </p14:sldIdLst>
        </p14:section>
        <p14:section name="Sección sin título" id="{ADED3701-FF2F-4522-9DC0-972C3474360E}">
          <p14:sldIdLst>
            <p14:sldId id="325"/>
            <p14:sldId id="3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0000"/>
    <a:srgbClr val="004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074" autoAdjust="0"/>
    <p:restoredTop sz="79070" autoAdjust="0"/>
  </p:normalViewPr>
  <p:slideViewPr>
    <p:cSldViewPr>
      <p:cViewPr varScale="1">
        <p:scale>
          <a:sx n="83" d="100"/>
          <a:sy n="83" d="100"/>
        </p:scale>
        <p:origin x="17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DC7A9A-015C-4902-A511-7EB8DA3DC8D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1FA982F-9954-45D1-A36A-352C50E35F4E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es-ES" sz="1400" b="1" i="1" dirty="0" smtClean="0">
              <a:solidFill>
                <a:schemeClr val="tx1"/>
              </a:solidFill>
            </a:rPr>
            <a:t>1.</a:t>
          </a:r>
          <a:r>
            <a:rPr lang="es-ES" sz="1100" b="0" i="1" dirty="0" smtClean="0">
              <a:solidFill>
                <a:schemeClr val="tx1"/>
              </a:solidFill>
            </a:rPr>
            <a:t> </a:t>
          </a:r>
          <a:r>
            <a:rPr lang="es-ES" sz="1100" b="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Serán distribuidores al por menor de productos petrolíferos aquellas personas físicas o jurídicas que realicen, al menos, una de las siguientes actividades: </a:t>
          </a:r>
        </a:p>
        <a:p>
          <a:pPr algn="just"/>
          <a:r>
            <a:rPr lang="es-ES" sz="1100" b="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a) </a:t>
          </a:r>
          <a:r>
            <a:rPr lang="es-ES" sz="1100" b="0" i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 suministro de combustibles y carburantes a vehículos en instalaciones habilitadas al efecto.</a:t>
          </a:r>
          <a:r>
            <a:rPr lang="es-ES" sz="1100" b="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algn="just"/>
          <a:r>
            <a:rPr lang="es-ES" sz="1100" i="1" dirty="0" smtClean="0">
              <a:latin typeface="Arial" panose="020B0604020202020204" pitchFamily="34" charset="0"/>
              <a:cs typeface="Arial" panose="020B0604020202020204" pitchFamily="34" charset="0"/>
            </a:rPr>
            <a:t>b) El suministro a instalaciones fijas para consumo en la propia instalación. </a:t>
          </a:r>
        </a:p>
        <a:p>
          <a:pPr algn="just"/>
          <a:r>
            <a:rPr lang="es-ES" sz="1100" i="1" dirty="0" smtClean="0">
              <a:latin typeface="Arial" panose="020B0604020202020204" pitchFamily="34" charset="0"/>
              <a:cs typeface="Arial" panose="020B0604020202020204" pitchFamily="34" charset="0"/>
            </a:rPr>
            <a:t>c) El suministro de queroseno con destino a la aviación. </a:t>
          </a:r>
        </a:p>
        <a:p>
          <a:pPr algn="just"/>
          <a:r>
            <a:rPr lang="es-ES" sz="1100" i="1" dirty="0" smtClean="0">
              <a:latin typeface="Arial" panose="020B0604020202020204" pitchFamily="34" charset="0"/>
              <a:cs typeface="Arial" panose="020B0604020202020204" pitchFamily="34" charset="0"/>
            </a:rPr>
            <a:t>d) El suministro de combustibles a embarcaciones. </a:t>
          </a:r>
        </a:p>
        <a:p>
          <a:pPr algn="just"/>
          <a:r>
            <a:rPr lang="es-ES" sz="1100" i="1" dirty="0" smtClean="0">
              <a:latin typeface="Arial" panose="020B0604020202020204" pitchFamily="34" charset="0"/>
              <a:cs typeface="Arial" panose="020B0604020202020204" pitchFamily="34" charset="0"/>
            </a:rPr>
            <a:t>e) Cualquier otro suministro que tenga por finalidad el consumo de estos productos. </a:t>
          </a:r>
        </a:p>
        <a:p>
          <a:pPr algn="just"/>
          <a:r>
            <a:rPr lang="es-ES" sz="1100" b="0" i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 ningún caso, se permite el suministro entre distribuidores al por menor, ni el suministro de distribuidores al por menor a operadores al por mayor.</a:t>
          </a:r>
          <a:endParaRPr lang="es-ES" sz="1100" b="0" i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12CF8A-FC29-4446-A915-34EC5FCFAAC9}" type="parTrans" cxnId="{068AD604-F69A-4067-A4D2-371E28660241}">
      <dgm:prSet/>
      <dgm:spPr/>
      <dgm:t>
        <a:bodyPr/>
        <a:lstStyle/>
        <a:p>
          <a:endParaRPr lang="es-ES"/>
        </a:p>
      </dgm:t>
    </dgm:pt>
    <dgm:pt modelId="{55E92641-4465-4B2E-98AC-772FC7F2C3A3}" type="sibTrans" cxnId="{068AD604-F69A-4067-A4D2-371E28660241}">
      <dgm:prSet/>
      <dgm:spPr/>
      <dgm:t>
        <a:bodyPr/>
        <a:lstStyle/>
        <a:p>
          <a:endParaRPr lang="es-ES"/>
        </a:p>
      </dgm:t>
    </dgm:pt>
    <dgm:pt modelId="{2269A560-5F81-4E42-B1FB-805D99A162AF}" type="pres">
      <dgm:prSet presAssocID="{E2DC7A9A-015C-4902-A511-7EB8DA3DC8D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A456842-AAD0-4428-B1B6-9FE5BB0295FF}" type="pres">
      <dgm:prSet presAssocID="{E2DC7A9A-015C-4902-A511-7EB8DA3DC8DB}" presName="dummyMaxCanvas" presStyleCnt="0">
        <dgm:presLayoutVars/>
      </dgm:prSet>
      <dgm:spPr/>
    </dgm:pt>
    <dgm:pt modelId="{F954F6D4-50BE-4435-97B1-DE4829F3D9DF}" type="pres">
      <dgm:prSet presAssocID="{E2DC7A9A-015C-4902-A511-7EB8DA3DC8DB}" presName="OneNode_1" presStyleLbl="node1" presStyleIdx="0" presStyleCnt="1" custScaleY="174375" custLinFactNeighborX="-394" custLinFactNeighborY="212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D7C0A37-653E-48C5-AB54-75395FAF675A}" type="presOf" srcId="{C1FA982F-9954-45D1-A36A-352C50E35F4E}" destId="{F954F6D4-50BE-4435-97B1-DE4829F3D9DF}" srcOrd="0" destOrd="0" presId="urn:microsoft.com/office/officeart/2005/8/layout/vProcess5"/>
    <dgm:cxn modelId="{068AD604-F69A-4067-A4D2-371E28660241}" srcId="{E2DC7A9A-015C-4902-A511-7EB8DA3DC8DB}" destId="{C1FA982F-9954-45D1-A36A-352C50E35F4E}" srcOrd="0" destOrd="0" parTransId="{6912CF8A-FC29-4446-A915-34EC5FCFAAC9}" sibTransId="{55E92641-4465-4B2E-98AC-772FC7F2C3A3}"/>
    <dgm:cxn modelId="{CC3AEEEC-1B04-4C9B-921F-41CCD518901A}" type="presOf" srcId="{E2DC7A9A-015C-4902-A511-7EB8DA3DC8DB}" destId="{2269A560-5F81-4E42-B1FB-805D99A162AF}" srcOrd="0" destOrd="0" presId="urn:microsoft.com/office/officeart/2005/8/layout/vProcess5"/>
    <dgm:cxn modelId="{40770BD5-44B4-4DBC-9138-B68727D8D8C1}" type="presParOf" srcId="{2269A560-5F81-4E42-B1FB-805D99A162AF}" destId="{5A456842-AAD0-4428-B1B6-9FE5BB0295FF}" srcOrd="0" destOrd="0" presId="urn:microsoft.com/office/officeart/2005/8/layout/vProcess5"/>
    <dgm:cxn modelId="{0CFC18EA-2B9B-45BC-BCE3-422B663E7DF0}" type="presParOf" srcId="{2269A560-5F81-4E42-B1FB-805D99A162AF}" destId="{F954F6D4-50BE-4435-97B1-DE4829F3D9DF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7C6C416-875B-4BA9-87FB-7699333A96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195B4C-00BB-4D7A-91B0-AC7C94BDD7FA}" type="pres">
      <dgm:prSet presAssocID="{27C6C416-875B-4BA9-87FB-7699333A96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1B6B18F-1BC0-4DE0-92F7-EDC1C4361125}" type="presOf" srcId="{27C6C416-875B-4BA9-87FB-7699333A963D}" destId="{CB195B4C-00BB-4D7A-91B0-AC7C94BDD7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4F6D4-50BE-4435-97B1-DE4829F3D9DF}">
      <dsp:nvSpPr>
        <dsp:cNvPr id="0" name=""/>
        <dsp:cNvSpPr/>
      </dsp:nvSpPr>
      <dsp:spPr>
        <a:xfrm>
          <a:off x="0" y="162796"/>
          <a:ext cx="6614863" cy="190004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kern="1200" dirty="0" smtClean="0">
              <a:solidFill>
                <a:schemeClr val="tx1"/>
              </a:solidFill>
            </a:rPr>
            <a:t>1.</a:t>
          </a:r>
          <a:r>
            <a:rPr lang="es-ES" sz="1100" b="0" i="1" kern="1200" dirty="0" smtClean="0">
              <a:solidFill>
                <a:schemeClr val="tx1"/>
              </a:solidFill>
            </a:rPr>
            <a:t> </a:t>
          </a:r>
          <a:r>
            <a:rPr lang="es-ES" sz="1100" b="0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Serán distribuidores al por menor de productos petrolíferos aquellas personas físicas o jurídicas que realicen, al menos, una de las siguientes actividades: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0" i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a) </a:t>
          </a:r>
          <a:r>
            <a:rPr lang="es-ES" sz="1100" b="0" i="1" u="sng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 suministro de combustibles y carburantes a vehículos en instalaciones habilitadas al efecto.</a:t>
          </a:r>
          <a:r>
            <a:rPr lang="es-ES" sz="1100" b="0" i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b) El suministro a instalaciones fijas para consumo en la propia instalación.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c) El suministro de queroseno con destino a la aviación.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d) El suministro de combustibles a embarcaciones.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e) Cualquier otro suministro que tenga por finalidad el consumo de estos productos.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0" i="1" u="sng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 ningún caso, se permite el suministro entre distribuidores al por menor, ni el suministro de distribuidores al por menor a operadores al por mayor.</a:t>
          </a:r>
          <a:endParaRPr lang="es-ES" sz="1100" b="0" i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650" y="218446"/>
        <a:ext cx="6503563" cy="17887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77904-CD36-4690-BA2B-719B6C789683}" type="datetimeFigureOut">
              <a:rPr lang="es-ES" smtClean="0"/>
              <a:t>15/05/2024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174B1-0154-4843-B187-EB1398648F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078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3988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622797" y="1"/>
            <a:ext cx="4301543" cy="33988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3B75D60-0FFD-4E94-A72F-827F2A3960BD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622797" y="6456612"/>
            <a:ext cx="4301543" cy="33988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E6177404-1C19-4F04-A8A7-750A27E5176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7404-1C19-4F04-A8A7-750A27E5176E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4648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77404-1C19-4F04-A8A7-750A27E5176E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4238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7404-1C19-4F04-A8A7-750A27E5176E}" type="slidenum">
              <a:rPr lang="es-ES" smtClean="0"/>
              <a:pPr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7212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8299">
              <a:defRPr/>
            </a:pPr>
            <a:fld id="{E6177404-1C19-4F04-A8A7-750A27E5176E}" type="slidenum">
              <a:rPr lang="es-ES">
                <a:solidFill>
                  <a:prstClr val="black"/>
                </a:solidFill>
                <a:latin typeface="Calibri"/>
              </a:rPr>
              <a:pPr defTabSz="928299">
                <a:defRPr/>
              </a:pPr>
              <a:t>12</a:t>
            </a:fld>
            <a:endParaRPr lang="es-E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7989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7404-1C19-4F04-A8A7-750A27E5176E}" type="slidenum">
              <a:rPr lang="es-ES" smtClean="0"/>
              <a:pPr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21675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8299">
              <a:defRPr/>
            </a:pPr>
            <a:fld id="{E6177404-1C19-4F04-A8A7-750A27E5176E}" type="slidenum">
              <a:rPr lang="es-ES">
                <a:solidFill>
                  <a:prstClr val="black"/>
                </a:solidFill>
                <a:latin typeface="Calibri"/>
              </a:rPr>
              <a:pPr defTabSz="928299">
                <a:defRPr/>
              </a:pPr>
              <a:t>14</a:t>
            </a:fld>
            <a:endParaRPr lang="es-E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37362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77404-1C19-4F04-A8A7-750A27E5176E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2097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77404-1C19-4F04-A8A7-750A27E5176E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9776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1200" dirty="0" smtClean="0"/>
              <a:t>Suministros a otros </a:t>
            </a:r>
            <a:r>
              <a:rPr lang="es-ES" sz="1200" b="1" dirty="0" smtClean="0"/>
              <a:t>HF y HZ de su misma titularidad</a:t>
            </a:r>
            <a:r>
              <a:rPr lang="es-ES" sz="1200" dirty="0" smtClean="0"/>
              <a:t>. (Art. 13.6 RIE</a:t>
            </a:r>
            <a:r>
              <a:rPr lang="es-ES" dirty="0" smtClean="0"/>
              <a:t>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77404-1C19-4F04-A8A7-750A27E5176E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31155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77404-1C19-4F04-A8A7-750A27E5176E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9213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77404-1C19-4F04-A8A7-750A27E5176E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989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7404-1C19-4F04-A8A7-750A27E5176E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44834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Página de texto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7404-1C19-4F04-A8A7-750A27E5176E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76900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Página de texto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7404-1C19-4F04-A8A7-750A27E5176E}" type="slidenum">
              <a:rPr lang="es-ES" smtClean="0"/>
              <a:pPr/>
              <a:t>21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76176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CONTRAPORTADA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7404-1C19-4F04-A8A7-750A27E5176E}" type="slidenum">
              <a:rPr lang="es-ES" smtClean="0"/>
              <a:pPr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2576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7404-1C19-4F04-A8A7-750A27E5176E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6637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7404-1C19-4F04-A8A7-750A27E5176E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6277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>
                <a:solidFill>
                  <a:srgbClr val="0000FF"/>
                </a:solidFill>
              </a:rPr>
              <a:t>https://www.cnmc.es/ambitos-de-actuacion/energia/mercado-petroleo-biocarburantes#listados-operadores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>
              <a:solidFill>
                <a:srgbClr val="0000FF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77404-1C19-4F04-A8A7-750A27E5176E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13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ningún caso, se permite el suministro entre distribuidores al por menor, ni el suministro de distribuidores al por menor a operadores al por mayor.»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77404-1C19-4F04-A8A7-750A27E5176E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009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7404-1C19-4F04-A8A7-750A27E5176E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149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77404-1C19-4F04-A8A7-750A27E5176E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733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PORTADA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8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77404-1C19-4F04-A8A7-750A27E5176E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82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463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10313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6469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126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2856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5720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47984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6272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886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08445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6598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504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8B227-B526-4646-9580-4B735287F983}" type="datetimeFigureOut">
              <a:rPr lang="es-ES" smtClean="0"/>
              <a:pPr/>
              <a:t>15/05/2024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79ED3-8F3C-4EA9-B92B-C5BF224AB5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020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1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2.png"/><Relationship Id="rId4" Type="http://schemas.openxmlformats.org/officeDocument/2006/relationships/image" Target="../media/image1.jp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notesSlide" Target="../notesSlides/notesSlide10.xml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image" Target="../media/image1.jpg"/><Relationship Id="rId9" Type="http://schemas.microsoft.com/office/2007/relationships/diagramDrawing" Target="../diagrams/drawing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notesSlide" Target="../notesSlides/notesSlide11.xml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image" Target="../media/image1.jpg"/><Relationship Id="rId9" Type="http://schemas.microsoft.com/office/2007/relationships/diagramDrawing" Target="../diagrams/drawing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notesSlide" Target="../notesSlides/notesSlide12.xml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image" Target="../media/image1.jpg"/><Relationship Id="rId9" Type="http://schemas.microsoft.com/office/2007/relationships/diagramDrawing" Target="../diagrams/drawing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notesSlide" Target="../notesSlides/notesSlide13.xml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image" Target="../media/image1.jpg"/><Relationship Id="rId9" Type="http://schemas.microsoft.com/office/2007/relationships/diagramDrawing" Target="../diagrams/drawing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notesSlide" Target="../notesSlides/notesSlide14.xml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image" Target="../media/image1.jpg"/><Relationship Id="rId9" Type="http://schemas.microsoft.com/office/2007/relationships/diagramDrawing" Target="../diagrams/drawing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notesSlide" Target="../notesSlides/notesSlide15.xml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image" Target="../media/image1.jpg"/><Relationship Id="rId9" Type="http://schemas.microsoft.com/office/2007/relationships/diagramDrawing" Target="../diagrams/drawing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notesSlide" Target="../notesSlides/notesSlide16.xml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image" Target="../media/image1.jpg"/><Relationship Id="rId9" Type="http://schemas.microsoft.com/office/2007/relationships/diagramDrawing" Target="../diagrams/drawing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notesSlide" Target="../notesSlides/notesSlide17.xml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image" Target="../media/image1.jpg"/><Relationship Id="rId9" Type="http://schemas.microsoft.com/office/2007/relationships/diagramDrawing" Target="../diagrams/drawing1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notesSlide" Target="../notesSlides/notesSlide18.xml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image" Target="../media/image1.jpg"/><Relationship Id="rId9" Type="http://schemas.microsoft.com/office/2007/relationships/diagramDrawing" Target="../diagrams/drawing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notesSlide" Target="../notesSlides/notesSlide19.xml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image" Target="../media/image1.jpg"/><Relationship Id="rId9" Type="http://schemas.microsoft.com/office/2007/relationships/diagramDrawing" Target="../diagrams/drawing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1.jpg"/><Relationship Id="rId9" Type="http://schemas.microsoft.com/office/2007/relationships/diagramDrawing" Target="../diagrams/drawin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1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1.xml"/><Relationship Id="rId4" Type="http://schemas.openxmlformats.org/officeDocument/2006/relationships/image" Target="../media/image1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notesSlide" Target="../notesSlides/notesSlide3.xml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3.xml"/><Relationship Id="rId11" Type="http://schemas.openxmlformats.org/officeDocument/2006/relationships/hyperlink" Target="https://www.boe.es/buscar/pdf/1995/BOE-A-1995-1741-consolidado.pdf" TargetMode="External"/><Relationship Id="rId5" Type="http://schemas.openxmlformats.org/officeDocument/2006/relationships/diagramData" Target="../diagrams/data3.xml"/><Relationship Id="rId10" Type="http://schemas.openxmlformats.org/officeDocument/2006/relationships/hyperlink" Target="https://www.boe.es/buscar/pdf/1998/BOE-A-1998-23284-consolidado.pdf" TargetMode="External"/><Relationship Id="rId4" Type="http://schemas.openxmlformats.org/officeDocument/2006/relationships/image" Target="../media/image1.jpg"/><Relationship Id="rId9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notesSlide" Target="../notesSlides/notesSlide4.xml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1.jpg"/><Relationship Id="rId9" Type="http://schemas.microsoft.com/office/2007/relationships/diagramDrawing" Target="../diagrams/drawing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notesSlide" Target="../notesSlides/notesSlide5.xml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hyperlink" Target="https://sede.cnmc.gob.es/listado/censo/22" TargetMode="External"/><Relationship Id="rId4" Type="http://schemas.openxmlformats.org/officeDocument/2006/relationships/image" Target="../media/image1.jpg"/><Relationship Id="rId9" Type="http://schemas.microsoft.com/office/2007/relationships/diagramDrawing" Target="../diagrams/drawing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notesSlide" Target="../notesSlides/notesSlide6.xml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1.jpg"/><Relationship Id="rId9" Type="http://schemas.microsoft.com/office/2007/relationships/diagramDrawing" Target="../diagrams/drawing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13" Type="http://schemas.openxmlformats.org/officeDocument/2006/relationships/diagramColors" Target="../diagrams/colors8.xml"/><Relationship Id="rId3" Type="http://schemas.openxmlformats.org/officeDocument/2006/relationships/notesSlide" Target="../notesSlides/notesSlide7.xml"/><Relationship Id="rId7" Type="http://schemas.openxmlformats.org/officeDocument/2006/relationships/diagramQuickStyle" Target="../diagrams/quickStyle7.xml"/><Relationship Id="rId12" Type="http://schemas.openxmlformats.org/officeDocument/2006/relationships/diagramQuickStyle" Target="../diagrams/quickStyle8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7.xml"/><Relationship Id="rId11" Type="http://schemas.openxmlformats.org/officeDocument/2006/relationships/diagramLayout" Target="../diagrams/layout8.xml"/><Relationship Id="rId5" Type="http://schemas.openxmlformats.org/officeDocument/2006/relationships/diagramData" Target="../diagrams/data7.xml"/><Relationship Id="rId10" Type="http://schemas.openxmlformats.org/officeDocument/2006/relationships/diagramData" Target="../diagrams/data8.xml"/><Relationship Id="rId4" Type="http://schemas.openxmlformats.org/officeDocument/2006/relationships/image" Target="../media/image1.jpg"/><Relationship Id="rId9" Type="http://schemas.microsoft.com/office/2007/relationships/diagramDrawing" Target="../diagrams/drawing7.xml"/><Relationship Id="rId14" Type="http://schemas.microsoft.com/office/2007/relationships/diagramDrawing" Target="../diagrams/drawing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notesSlide" Target="../notesSlides/notesSlide8.xml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image" Target="../media/image1.jpg"/><Relationship Id="rId9" Type="http://schemas.microsoft.com/office/2007/relationships/diagramDrawing" Target="../diagrams/drawing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notesSlide" Target="../notesSlides/notesSlide9.xml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image" Target="../media/image1.jpg"/><Relationship Id="rId9" Type="http://schemas.microsoft.com/office/2007/relationships/diagramDrawing" Target="../diagrams/drawin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609600" y="6324600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8400" y="692696"/>
            <a:ext cx="9152400" cy="556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45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1392" y="717285"/>
            <a:ext cx="81430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FISCAL DE LOS II. EE.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07823" y="1178950"/>
            <a:ext cx="8008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CONSIDERACIONES PREVIAS (mecánica impositiva)</a:t>
            </a:r>
            <a:endParaRPr lang="es-ES" sz="24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85482" y="2101638"/>
            <a:ext cx="81271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CARÁCTER MONOFÁSICO </a:t>
            </a:r>
            <a:r>
              <a:rPr lang="es-E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los II. EE. de fabricación </a:t>
            </a:r>
            <a:r>
              <a:rPr lang="es-ES" sz="2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(EXIGIBLE UNA SÓLA VEZ)</a:t>
            </a:r>
          </a:p>
          <a:p>
            <a:r>
              <a:rPr lang="es-E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2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Repercusión Jurídica – incorporación traslativa (coste)</a:t>
            </a:r>
            <a:r>
              <a:rPr lang="es-ES" sz="2400" dirty="0">
                <a:solidFill>
                  <a:srgbClr val="008000"/>
                </a:solidFill>
              </a:rPr>
              <a:t> </a:t>
            </a:r>
            <a:r>
              <a:rPr lang="es-ES" dirty="0">
                <a:solidFill>
                  <a:srgbClr val="008000"/>
                </a:solidFill>
              </a:rPr>
              <a:t>(V2661-15</a:t>
            </a:r>
            <a:r>
              <a:rPr lang="es-ES" dirty="0" smtClean="0">
                <a:solidFill>
                  <a:srgbClr val="008000"/>
                </a:solidFill>
              </a:rPr>
              <a:t>)</a:t>
            </a:r>
            <a:endParaRPr lang="es-ES" sz="24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05000" y="3701434"/>
            <a:ext cx="784887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CARÁCTER NEUTRAL (neutralidad impositiva) </a:t>
            </a:r>
          </a:p>
          <a:p>
            <a:pPr algn="just"/>
            <a:r>
              <a:rPr lang="es-ES" dirty="0" smtClean="0">
                <a:solidFill>
                  <a:srgbClr val="008000"/>
                </a:solidFill>
              </a:rPr>
              <a:t>La </a:t>
            </a:r>
            <a:r>
              <a:rPr lang="es-ES" dirty="0">
                <a:solidFill>
                  <a:srgbClr val="008000"/>
                </a:solidFill>
              </a:rPr>
              <a:t>neutralidad es un </a:t>
            </a:r>
            <a:r>
              <a:rPr lang="es-ES" u="sng" dirty="0">
                <a:solidFill>
                  <a:srgbClr val="008000"/>
                </a:solidFill>
              </a:rPr>
              <a:t>principio impositivo básico </a:t>
            </a:r>
            <a:r>
              <a:rPr lang="es-ES" dirty="0">
                <a:solidFill>
                  <a:srgbClr val="008000"/>
                </a:solidFill>
              </a:rPr>
              <a:t>inspirador de las reformas fiscales. </a:t>
            </a:r>
            <a:endParaRPr lang="es-ES" dirty="0" smtClean="0">
              <a:solidFill>
                <a:srgbClr val="008000"/>
              </a:solidFill>
            </a:endParaRPr>
          </a:p>
          <a:p>
            <a:pPr algn="just"/>
            <a:r>
              <a:rPr lang="es-ES" dirty="0" smtClean="0">
                <a:solidFill>
                  <a:srgbClr val="008000"/>
                </a:solidFill>
              </a:rPr>
              <a:t>Un </a:t>
            </a:r>
            <a:r>
              <a:rPr lang="es-ES" dirty="0">
                <a:solidFill>
                  <a:srgbClr val="008000"/>
                </a:solidFill>
              </a:rPr>
              <a:t>impuesto neutral es aquel que </a:t>
            </a:r>
            <a:r>
              <a:rPr lang="es-ES" u="sng" dirty="0">
                <a:solidFill>
                  <a:srgbClr val="008000"/>
                </a:solidFill>
              </a:rPr>
              <a:t>no altera el comportamiento de los agentes económicos. </a:t>
            </a:r>
            <a:endParaRPr lang="es-ES" u="sng" dirty="0" smtClean="0">
              <a:solidFill>
                <a:srgbClr val="008000"/>
              </a:solidFill>
            </a:endParaRPr>
          </a:p>
          <a:p>
            <a:pPr algn="just"/>
            <a:r>
              <a:rPr lang="es-ES" u="sng" dirty="0" smtClean="0">
                <a:solidFill>
                  <a:srgbClr val="008000"/>
                </a:solidFill>
              </a:rPr>
              <a:t>Las diferencias en más alteran el carácter neutral.</a:t>
            </a:r>
            <a:endParaRPr lang="es-ES" u="sng" dirty="0">
              <a:solidFill>
                <a:srgbClr val="008000"/>
              </a:solidFill>
            </a:endParaRPr>
          </a:p>
          <a:p>
            <a:pPr algn="just"/>
            <a:r>
              <a:rPr lang="es-ES" dirty="0" smtClean="0">
                <a:solidFill>
                  <a:srgbClr val="008000"/>
                </a:solidFill>
              </a:rPr>
              <a:t>Resultando una </a:t>
            </a:r>
            <a:r>
              <a:rPr lang="es-ES" dirty="0">
                <a:solidFill>
                  <a:srgbClr val="008000"/>
                </a:solidFill>
              </a:rPr>
              <a:t>ventaja </a:t>
            </a:r>
            <a:r>
              <a:rPr lang="es-ES" dirty="0" smtClean="0">
                <a:solidFill>
                  <a:srgbClr val="008000"/>
                </a:solidFill>
              </a:rPr>
              <a:t>fiscal, </a:t>
            </a:r>
            <a:r>
              <a:rPr lang="es-ES" dirty="0">
                <a:solidFill>
                  <a:srgbClr val="008000"/>
                </a:solidFill>
              </a:rPr>
              <a:t>la </a:t>
            </a:r>
            <a:r>
              <a:rPr lang="es-ES" dirty="0" smtClean="0">
                <a:solidFill>
                  <a:srgbClr val="008000"/>
                </a:solidFill>
              </a:rPr>
              <a:t>conducta se </a:t>
            </a:r>
            <a:r>
              <a:rPr lang="es-ES" dirty="0">
                <a:solidFill>
                  <a:srgbClr val="008000"/>
                </a:solidFill>
              </a:rPr>
              <a:t>convierte en el objetivo y finalidad de la operación, más allá de otros motivos económicos.</a:t>
            </a:r>
          </a:p>
          <a:p>
            <a:endParaRPr lang="es-E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505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7504" y="887452"/>
            <a:ext cx="9001000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000" b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</a:t>
            </a:r>
            <a:r>
              <a:rPr lang="es-ES" sz="20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HIDROCARBUROS  </a:t>
            </a:r>
            <a:r>
              <a:rPr lang="es-ES" sz="2000" b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  NORMATIVA </a:t>
            </a:r>
            <a:r>
              <a:rPr lang="es-ES" sz="20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</a:p>
          <a:p>
            <a:pPr algn="ctr" eaLnBrk="0" hangingPunct="0">
              <a:defRPr/>
            </a:pPr>
            <a:r>
              <a:rPr lang="es-ES" sz="2000" b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0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83568" y="1700808"/>
            <a:ext cx="338437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b="1" u="sng" dirty="0" smtClean="0"/>
          </a:p>
          <a:p>
            <a:pPr algn="ctr"/>
            <a:r>
              <a:rPr lang="es-ES" b="1" u="sng" dirty="0" smtClean="0"/>
              <a:t>Operador al por mayor</a:t>
            </a:r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r>
              <a:rPr lang="es-ES" b="1" u="sng" dirty="0" smtClean="0"/>
              <a:t>Distribuidor al por menor</a:t>
            </a:r>
          </a:p>
          <a:p>
            <a:pPr algn="ctr"/>
            <a:endParaRPr lang="es-ES" dirty="0"/>
          </a:p>
          <a:p>
            <a:pPr algn="just"/>
            <a:r>
              <a:rPr lang="es-ES" dirty="0" smtClean="0"/>
              <a:t>	</a:t>
            </a:r>
            <a:r>
              <a:rPr lang="es-ES" sz="1600" dirty="0" smtClean="0"/>
              <a:t>Gasolineras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	</a:t>
            </a:r>
            <a:r>
              <a:rPr lang="es-ES" sz="1600" dirty="0" smtClean="0">
                <a:solidFill>
                  <a:srgbClr val="008000"/>
                </a:solidFill>
              </a:rPr>
              <a:t>Suministros </a:t>
            </a:r>
            <a:r>
              <a:rPr lang="es-ES" sz="1600" b="1" dirty="0" smtClean="0">
                <a:solidFill>
                  <a:srgbClr val="008000"/>
                </a:solidFill>
              </a:rPr>
              <a:t>(directos) </a:t>
            </a:r>
          </a:p>
          <a:p>
            <a:pPr algn="just"/>
            <a:r>
              <a:rPr lang="es-ES" sz="1600" b="1" dirty="0">
                <a:solidFill>
                  <a:srgbClr val="008000"/>
                </a:solidFill>
              </a:rPr>
              <a:t>	</a:t>
            </a:r>
            <a:r>
              <a:rPr lang="es-ES" sz="1600" dirty="0" smtClean="0">
                <a:solidFill>
                  <a:srgbClr val="008000"/>
                </a:solidFill>
              </a:rPr>
              <a:t>a instalaciones fijas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	</a:t>
            </a:r>
            <a:r>
              <a:rPr lang="es-ES" sz="1600" dirty="0" smtClean="0"/>
              <a:t>Suministro a aviones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	</a:t>
            </a:r>
            <a:r>
              <a:rPr lang="es-ES" sz="1600" dirty="0" smtClean="0"/>
              <a:t>Suministro embarcaciones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	</a:t>
            </a:r>
            <a:r>
              <a:rPr lang="es-ES" sz="1600" dirty="0" smtClean="0"/>
              <a:t>Otros </a:t>
            </a:r>
            <a:endParaRPr lang="es-ES" sz="1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5364088" y="1988840"/>
            <a:ext cx="35283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00B050"/>
                </a:solidFill>
              </a:rPr>
              <a:t>      ALMACEN FISCAL    </a:t>
            </a:r>
          </a:p>
          <a:p>
            <a:r>
              <a:rPr lang="es-ES" b="1" dirty="0">
                <a:solidFill>
                  <a:srgbClr val="00B050"/>
                </a:solidFill>
              </a:rPr>
              <a:t> </a:t>
            </a:r>
            <a:r>
              <a:rPr lang="es-ES" b="1" dirty="0" smtClean="0">
                <a:solidFill>
                  <a:srgbClr val="00B050"/>
                </a:solidFill>
              </a:rPr>
              <a:t>             (616.5 IAE)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 </a:t>
            </a:r>
            <a:r>
              <a:rPr lang="es-ES" dirty="0" smtClean="0"/>
              <a:t>  Regla 4.apartado2.letra C)</a:t>
            </a:r>
          </a:p>
          <a:p>
            <a:r>
              <a:rPr lang="es-ES" dirty="0" smtClean="0"/>
              <a:t>              </a:t>
            </a:r>
            <a:r>
              <a:rPr lang="es-ES" b="1" dirty="0" smtClean="0">
                <a:solidFill>
                  <a:srgbClr val="00B050"/>
                </a:solidFill>
              </a:rPr>
              <a:t>(655.1.2.3 </a:t>
            </a:r>
            <a:r>
              <a:rPr lang="es-ES" b="1" dirty="0">
                <a:solidFill>
                  <a:srgbClr val="00B050"/>
                </a:solidFill>
              </a:rPr>
              <a:t>IAE)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b="1" dirty="0" smtClean="0">
                <a:solidFill>
                  <a:srgbClr val="00B050"/>
                </a:solidFill>
              </a:rPr>
              <a:t>    Suministros a Instalaciones fijas                  			(HF)</a:t>
            </a:r>
          </a:p>
          <a:p>
            <a:endParaRPr lang="es-ES" dirty="0" smtClean="0">
              <a:solidFill>
                <a:srgbClr val="C00000"/>
              </a:solidFill>
            </a:endParaRPr>
          </a:p>
          <a:p>
            <a:r>
              <a:rPr lang="es-ES" dirty="0" smtClean="0">
                <a:solidFill>
                  <a:srgbClr val="C00000"/>
                </a:solidFill>
              </a:rPr>
              <a:t>Suministros directos (desde F o DF)</a:t>
            </a:r>
            <a:endParaRPr lang="es-ES" dirty="0">
              <a:solidFill>
                <a:srgbClr val="C00000"/>
              </a:solidFill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3491880" y="2195354"/>
            <a:ext cx="1800200" cy="951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3491880" y="4293096"/>
            <a:ext cx="2052228" cy="57731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 flipV="1">
            <a:off x="3491880" y="2204864"/>
            <a:ext cx="2160240" cy="201622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971600" y="1367470"/>
            <a:ext cx="4123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 smtClean="0">
                <a:solidFill>
                  <a:srgbClr val="0000FF"/>
                </a:solidFill>
              </a:rPr>
              <a:t>NORMATIVA HIDROCARBUROS</a:t>
            </a:r>
            <a:endParaRPr lang="es-ES" sz="2400" b="1" u="sng" dirty="0">
              <a:solidFill>
                <a:srgbClr val="0000FF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404912" y="1363970"/>
            <a:ext cx="3248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 smtClean="0">
                <a:solidFill>
                  <a:srgbClr val="0000FF"/>
                </a:solidFill>
              </a:rPr>
              <a:t>NORMATIVA FISCAL</a:t>
            </a:r>
            <a:endParaRPr lang="es-ES" sz="2400" b="1" u="sng" dirty="0">
              <a:solidFill>
                <a:srgbClr val="0000FF"/>
              </a:solidFill>
            </a:endParaRPr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3491880" y="4870409"/>
            <a:ext cx="1944216" cy="70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V="1">
            <a:off x="3491880" y="2276875"/>
            <a:ext cx="2304256" cy="2520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V="1">
            <a:off x="3923928" y="5013176"/>
            <a:ext cx="1512168" cy="465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 flipV="1">
            <a:off x="3923928" y="2348882"/>
            <a:ext cx="2088232" cy="3056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</p:spTree>
    <p:extLst>
      <p:ext uri="{BB962C8B-B14F-4D97-AF65-F5344CB8AC3E}">
        <p14:creationId xmlns:p14="http://schemas.microsoft.com/office/powerpoint/2010/main" val="583649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7504" y="887452"/>
            <a:ext cx="9001000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NORMATIVA 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SECTOR HIDROCARBUROS 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VS NORMATIVA 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FISCAL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 28 de marzo de 2024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83567" y="1700808"/>
            <a:ext cx="37172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Operador al por mayor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u="sng" dirty="0" smtClean="0">
                <a:solidFill>
                  <a:prstClr val="black"/>
                </a:solidFill>
                <a:latin typeface="Calibri"/>
              </a:rPr>
              <a:t>Distribuidor</a:t>
            </a:r>
            <a:r>
              <a:rPr kumimoji="0" lang="es-ES" sz="18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al por menor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Gasolineras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Suministros(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directos)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IF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Suministro a aviones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Suministro embarcaciones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Otros 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364088" y="1988840"/>
            <a:ext cx="33227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noProof="0" dirty="0" smtClean="0">
                <a:solidFill>
                  <a:srgbClr val="00B050"/>
                </a:solidFill>
                <a:latin typeface="Calibri"/>
              </a:rPr>
              <a:t>ALMACEN FISCAL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(HT)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Suministros a IF     (HF)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3707904" y="2204864"/>
            <a:ext cx="201622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4149455" y="4077072"/>
            <a:ext cx="179069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 flipV="1">
            <a:off x="4149455" y="2385766"/>
            <a:ext cx="1574673" cy="15472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4495057" y="2896780"/>
            <a:ext cx="3153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solidFill>
                  <a:srgbClr val="FF0000"/>
                </a:solidFill>
              </a:rPr>
              <a:t>X</a:t>
            </a:r>
            <a:endParaRPr lang="es-ES" sz="4400" dirty="0">
              <a:solidFill>
                <a:srgbClr val="FF0000"/>
              </a:solidFill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6516216" y="2348880"/>
            <a:ext cx="0" cy="158417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63426" y="1572301"/>
            <a:ext cx="4123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 dirty="0" smtClean="0">
                <a:solidFill>
                  <a:srgbClr val="0000FF"/>
                </a:solidFill>
              </a:rPr>
              <a:t>NORMATIVA HIDROCARBUROS</a:t>
            </a:r>
            <a:endParaRPr lang="es-ES" sz="2400" b="1" u="sng" dirty="0">
              <a:solidFill>
                <a:srgbClr val="0000FF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5806480" y="1576981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 smtClean="0">
                <a:solidFill>
                  <a:srgbClr val="0000FF"/>
                </a:solidFill>
              </a:rPr>
              <a:t>NORMATIVA FISCAL</a:t>
            </a:r>
            <a:endParaRPr lang="es-ES" sz="2400" b="1" u="sng" dirty="0">
              <a:solidFill>
                <a:srgbClr val="0000FF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16216" y="2912168"/>
            <a:ext cx="2363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Condición de Operador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6925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576672" y="1937569"/>
            <a:ext cx="8351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 </a:t>
            </a:r>
            <a:r>
              <a:rPr lang="es-ES" b="1" dirty="0" smtClean="0"/>
              <a:t>    </a:t>
            </a:r>
            <a:r>
              <a:rPr lang="es-ES" b="1" u="sng" dirty="0" smtClean="0"/>
              <a:t>Normativa </a:t>
            </a:r>
            <a:r>
              <a:rPr lang="es-ES" b="1" u="sng" dirty="0"/>
              <a:t>sectorial</a:t>
            </a:r>
            <a:r>
              <a:rPr lang="es-ES" b="1" dirty="0"/>
              <a:t> </a:t>
            </a:r>
            <a:r>
              <a:rPr lang="es-ES" dirty="0"/>
              <a:t>(Ley 34/1982) no hay limitaciones ni </a:t>
            </a:r>
            <a:r>
              <a:rPr lang="es-ES" dirty="0" smtClean="0"/>
              <a:t>prohibiciones.</a:t>
            </a:r>
          </a:p>
          <a:p>
            <a:pPr algn="just"/>
            <a:r>
              <a:rPr lang="es-ES" dirty="0" smtClean="0"/>
              <a:t>	</a:t>
            </a:r>
            <a:r>
              <a:rPr lang="es-ES" u="sng" dirty="0" smtClean="0"/>
              <a:t>Las reforma sólo afecta a los envíos </a:t>
            </a:r>
            <a:r>
              <a:rPr lang="es-ES" b="1" u="sng" dirty="0" smtClean="0"/>
              <a:t>entre distintos operadores </a:t>
            </a:r>
            <a:r>
              <a:rPr lang="es-ES" u="sng" dirty="0" smtClean="0"/>
              <a:t>al por menor.</a:t>
            </a:r>
            <a:endParaRPr lang="es-ES" u="sng" dirty="0"/>
          </a:p>
        </p:txBody>
      </p:sp>
      <p:sp>
        <p:nvSpPr>
          <p:cNvPr id="3" name="CuadroTexto 2"/>
          <p:cNvSpPr txBox="1"/>
          <p:nvPr/>
        </p:nvSpPr>
        <p:spPr>
          <a:xfrm>
            <a:off x="459823" y="1167605"/>
            <a:ext cx="7432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CONSIDERACIONES PREVIAS</a:t>
            </a:r>
            <a:endParaRPr lang="es-ES" sz="20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14772" y="752266"/>
            <a:ext cx="9001000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</a:t>
            </a:r>
            <a:r>
              <a:rPr lang="es-E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HIDROCARBUROS  </a:t>
            </a:r>
            <a:r>
              <a:rPr lang="es-E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  NORMATIVA </a:t>
            </a:r>
            <a:r>
              <a:rPr lang="es-E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  <a:r>
              <a:rPr lang="es-E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59823" y="1573060"/>
            <a:ext cx="8194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Limitaciones para envíos </a:t>
            </a:r>
            <a:r>
              <a:rPr lang="es-E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establecimientos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mismo titular</a:t>
            </a:r>
            <a:endParaRPr lang="es-ES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76672" y="3272102"/>
            <a:ext cx="83518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/>
              <a:t>     </a:t>
            </a:r>
            <a:r>
              <a:rPr lang="es-ES" b="1" u="sng" dirty="0" smtClean="0"/>
              <a:t>Normativa tributaria</a:t>
            </a:r>
            <a:r>
              <a:rPr lang="es-ES" b="1" dirty="0" smtClean="0"/>
              <a:t> </a:t>
            </a:r>
            <a:r>
              <a:rPr lang="es-ES" dirty="0" smtClean="0"/>
              <a:t>los </a:t>
            </a:r>
            <a:r>
              <a:rPr lang="es-ES" dirty="0"/>
              <a:t>traspasos o envíos de </a:t>
            </a:r>
            <a:r>
              <a:rPr lang="es-ES" dirty="0" smtClean="0"/>
              <a:t>productos entre </a:t>
            </a:r>
            <a:r>
              <a:rPr lang="es-ES" dirty="0"/>
              <a:t>establecimientos del </a:t>
            </a:r>
            <a:r>
              <a:rPr lang="es-ES" dirty="0" smtClean="0"/>
              <a:t>	mismo </a:t>
            </a:r>
            <a:r>
              <a:rPr lang="es-ES" dirty="0"/>
              <a:t>titular son asimismo </a:t>
            </a:r>
            <a:r>
              <a:rPr lang="es-ES" dirty="0" smtClean="0"/>
              <a:t>posibles </a:t>
            </a:r>
            <a:r>
              <a:rPr lang="es-ES" dirty="0" smtClean="0">
                <a:solidFill>
                  <a:srgbClr val="0000FF"/>
                </a:solidFill>
              </a:rPr>
              <a:t>(HF, HZ). </a:t>
            </a:r>
            <a:r>
              <a:rPr lang="es-ES" dirty="0" smtClean="0"/>
              <a:t>A</a:t>
            </a:r>
            <a:r>
              <a:rPr lang="es-ES" u="sng" dirty="0" smtClean="0"/>
              <a:t>rtículo 13.6 </a:t>
            </a:r>
            <a:r>
              <a:rPr lang="es-ES" u="sng" dirty="0"/>
              <a:t>del </a:t>
            </a:r>
            <a:r>
              <a:rPr lang="es-ES" u="sng" dirty="0" smtClean="0"/>
              <a:t>RIIEE</a:t>
            </a:r>
          </a:p>
          <a:p>
            <a:pPr algn="just"/>
            <a:r>
              <a:rPr lang="es-ES" dirty="0"/>
              <a:t>	</a:t>
            </a:r>
            <a:r>
              <a:rPr lang="es-ES" dirty="0" smtClean="0"/>
              <a:t>Limitación respecto a documento de circulación. </a:t>
            </a:r>
            <a:r>
              <a:rPr lang="es-ES" sz="1600" dirty="0" smtClean="0"/>
              <a:t>(</a:t>
            </a:r>
            <a:r>
              <a:rPr lang="es-ES" sz="1600" u="sng" dirty="0" smtClean="0"/>
              <a:t>art. </a:t>
            </a:r>
            <a:r>
              <a:rPr lang="es-ES" sz="1600" b="1" u="sng" dirty="0" smtClean="0"/>
              <a:t>27 RIIEE </a:t>
            </a:r>
            <a:r>
              <a:rPr lang="es-ES" sz="1600" u="sng" dirty="0" smtClean="0"/>
              <a:t>y </a:t>
            </a:r>
            <a:r>
              <a:rPr lang="es-ES" sz="1600" b="1" u="sng" dirty="0" smtClean="0"/>
              <a:t>CV</a:t>
            </a:r>
            <a:r>
              <a:rPr lang="es-ES" sz="1600" u="sng" dirty="0" smtClean="0"/>
              <a:t> </a:t>
            </a:r>
            <a:r>
              <a:rPr lang="en-US" sz="1600" b="1" u="sng" dirty="0" smtClean="0"/>
              <a:t>V1583-21</a:t>
            </a:r>
            <a:endParaRPr lang="es-ES" sz="1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96812" y="5016569"/>
            <a:ext cx="8194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cs typeface="Arial" panose="020B0604020202020204" pitchFamily="34" charset="0"/>
              </a:rPr>
              <a:t>Por tanto</a:t>
            </a:r>
            <a:r>
              <a:rPr lang="es-ES" dirty="0" smtClean="0">
                <a:cs typeface="Arial" panose="020B0604020202020204" pitchFamily="34" charset="0"/>
              </a:rPr>
              <a:t>, </a:t>
            </a:r>
            <a:r>
              <a:rPr lang="es-ES" u="sng" dirty="0" smtClean="0">
                <a:cs typeface="Arial" panose="020B0604020202020204" pitchFamily="34" charset="0"/>
              </a:rPr>
              <a:t>ni </a:t>
            </a:r>
            <a:r>
              <a:rPr lang="es-ES" u="sng" dirty="0">
                <a:cs typeface="Arial" panose="020B0604020202020204" pitchFamily="34" charset="0"/>
              </a:rPr>
              <a:t>la normativa fiscal ni la normativa sectorial impide</a:t>
            </a:r>
            <a:r>
              <a:rPr lang="es-ES" dirty="0">
                <a:cs typeface="Arial" panose="020B0604020202020204" pitchFamily="34" charset="0"/>
              </a:rPr>
              <a:t> </a:t>
            </a:r>
            <a:r>
              <a:rPr lang="es-ES" b="1" dirty="0" smtClean="0">
                <a:cs typeface="Arial" panose="020B0604020202020204" pitchFamily="34" charset="0"/>
              </a:rPr>
              <a:t>(Si no hay transmisión no hay suministro).</a:t>
            </a:r>
            <a:endParaRPr lang="es-ES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122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3528" y="980728"/>
            <a:ext cx="820891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DESTACADOS EN EL PROCESO HT      HF</a:t>
            </a:r>
            <a:endParaRPr kumimoji="0" lang="es-E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827584" y="2359913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Descripción </a:t>
            </a:r>
            <a:r>
              <a:rPr lang="es-ES" sz="24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desarrollar en memoria</a:t>
            </a: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operador al por mayor o distribución al por menor.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ES" sz="24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Garantía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¿avala deudas de un NIF, una actividad, un CAE?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.-</a:t>
            </a:r>
            <a:r>
              <a:rPr kumimoji="0" lang="es-ES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SILICIE</a:t>
            </a: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Cierre de contabilidades.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2" name="Flecha derecha 1"/>
          <p:cNvSpPr/>
          <p:nvPr/>
        </p:nvSpPr>
        <p:spPr>
          <a:xfrm>
            <a:off x="7500156" y="1057040"/>
            <a:ext cx="360040" cy="3452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2649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43744" y="980728"/>
            <a:ext cx="81430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ALMACENES FISCALES HT OBJETO CONVERSIÓN</a:t>
            </a:r>
            <a:endParaRPr kumimoji="0" lang="es-ES" sz="24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543744" y="1716458"/>
            <a:ext cx="77726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excluyen del listado de HT: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Aquellos </a:t>
            </a: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cuyos titulares no estén inscritos en </a:t>
            </a: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CNMC.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Aquellos que </a:t>
            </a:r>
            <a:r>
              <a:rPr lang="es-E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exclusivamente</a:t>
            </a: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suministren a embarcaciones.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Aquellos que </a:t>
            </a:r>
            <a:r>
              <a:rPr lang="es-E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exclusivamente</a:t>
            </a: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realicen suministros a 	aviones.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noProof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ES" sz="2400" noProof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</p:spTree>
    <p:extLst>
      <p:ext uri="{BB962C8B-B14F-4D97-AF65-F5344CB8AC3E}">
        <p14:creationId xmlns:p14="http://schemas.microsoft.com/office/powerpoint/2010/main" val="9318850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43744" y="839521"/>
            <a:ext cx="81430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ALMACENES FISCALES HT A CONVERTIR A HF</a:t>
            </a:r>
            <a:endParaRPr kumimoji="0" lang="es-ES" sz="24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09600" y="1340768"/>
            <a:ext cx="77068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Desaparecen del censo de HT: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s-ES" sz="1600" noProof="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28/03/2024</a:t>
            </a:r>
            <a:r>
              <a:rPr lang="es-ES" sz="16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noProof="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29/03/2024	Diferencia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Ávila 		     4		    0		</a:t>
            </a:r>
            <a:r>
              <a:rPr lang="es-E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4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Burgos	     8		    1		    </a:t>
            </a:r>
            <a:r>
              <a:rPr lang="es-ES" sz="2400" noProof="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León		    16		    2         	   </a:t>
            </a:r>
            <a:r>
              <a:rPr lang="es-E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Palencia	     9		    0		    </a:t>
            </a:r>
            <a:r>
              <a:rPr lang="es-ES" sz="2400" noProof="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Salamanca	    12		    2		   </a:t>
            </a:r>
            <a:r>
              <a:rPr lang="es-E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Segovia	     4		    2		    </a:t>
            </a:r>
            <a:r>
              <a:rPr lang="es-ES" sz="2400" noProof="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Soria		     1		    1		    </a:t>
            </a:r>
            <a:r>
              <a:rPr lang="es-ES" sz="2400" noProof="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Valladolid	    12		    1		   </a:t>
            </a:r>
            <a:r>
              <a:rPr lang="es-E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Zamora	     7 		    2		</a:t>
            </a:r>
            <a:r>
              <a:rPr lang="es-ES" sz="2400" noProof="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5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              73		   11                  62</a:t>
            </a:r>
            <a:endParaRPr lang="es-ES" sz="2400" noProof="0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(85%)</a:t>
            </a:r>
            <a:endParaRPr lang="es-ES" sz="2400" noProof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noProof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</p:spTree>
    <p:extLst>
      <p:ext uri="{BB962C8B-B14F-4D97-AF65-F5344CB8AC3E}">
        <p14:creationId xmlns:p14="http://schemas.microsoft.com/office/powerpoint/2010/main" val="1536743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14772" y="752266"/>
            <a:ext cx="9001000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</a:t>
            </a:r>
            <a:r>
              <a:rPr lang="es-E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HIDROCARBUROS  </a:t>
            </a:r>
            <a:r>
              <a:rPr lang="es-E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  NORMATIVA </a:t>
            </a:r>
            <a:r>
              <a:rPr lang="es-E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  <a:r>
              <a:rPr lang="es-E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07578" y="1370922"/>
            <a:ext cx="8433393" cy="5179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Establecimiento inscrito con clave </a:t>
            </a:r>
            <a:r>
              <a:rPr lang="es-ES" sz="2000" noProof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HF </a:t>
            </a:r>
            <a:r>
              <a:rPr lang="es-ES" sz="2000" b="1" u="sng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 realizar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AutoNum type="arabicPeriod"/>
            </a:pPr>
            <a:r>
              <a:rPr lang="es-ES" sz="2000" dirty="0" smtClean="0"/>
              <a:t>Suministros </a:t>
            </a:r>
            <a:r>
              <a:rPr lang="es-ES" sz="2000" dirty="0"/>
              <a:t>a </a:t>
            </a:r>
            <a:r>
              <a:rPr lang="es-ES" sz="2000" b="1" dirty="0"/>
              <a:t>consumidores finales con instalaciones </a:t>
            </a:r>
            <a:r>
              <a:rPr lang="es-ES" sz="2000" b="1" dirty="0" smtClean="0"/>
              <a:t>fijas </a:t>
            </a:r>
            <a:r>
              <a:rPr lang="es-ES" sz="2000" dirty="0" smtClean="0"/>
              <a:t>(</a:t>
            </a:r>
            <a:r>
              <a:rPr lang="es-ES" sz="2000" dirty="0"/>
              <a:t>artículo 13.7 </a:t>
            </a:r>
            <a:r>
              <a:rPr lang="es-ES" sz="2000" dirty="0" smtClean="0"/>
              <a:t>RIIEE).</a:t>
            </a:r>
          </a:p>
          <a:p>
            <a:pPr lvl="1"/>
            <a:endParaRPr lang="es-ES" sz="2000" dirty="0" smtClean="0"/>
          </a:p>
          <a:p>
            <a:pPr lvl="1"/>
            <a:endParaRPr lang="es-ES" sz="2000" dirty="0"/>
          </a:p>
          <a:p>
            <a:r>
              <a:rPr lang="es-ES" sz="2000" dirty="0" smtClean="0"/>
              <a:t>         2</a:t>
            </a:r>
            <a:r>
              <a:rPr lang="es-ES" sz="2000" dirty="0"/>
              <a:t>. </a:t>
            </a:r>
            <a:r>
              <a:rPr lang="es-ES" sz="2000" dirty="0" smtClean="0"/>
              <a:t>  Suministros </a:t>
            </a:r>
            <a:r>
              <a:rPr lang="es-ES" sz="2000" dirty="0"/>
              <a:t>a </a:t>
            </a:r>
            <a:r>
              <a:rPr lang="es-ES" sz="2000" b="1" dirty="0"/>
              <a:t>embarcaciones o aeronaves </a:t>
            </a:r>
            <a:r>
              <a:rPr lang="es-ES" sz="2000" dirty="0"/>
              <a:t>(tienen la condición de </a:t>
            </a:r>
            <a:r>
              <a:rPr lang="es-ES" sz="2000" dirty="0" smtClean="0"/>
              <a:t>	consumidores finales- </a:t>
            </a:r>
            <a:r>
              <a:rPr lang="es-ES" sz="2000" dirty="0"/>
              <a:t>Art. 13.7 </a:t>
            </a:r>
            <a:r>
              <a:rPr lang="es-ES" sz="2000" dirty="0" smtClean="0"/>
              <a:t>RIIEE).</a:t>
            </a:r>
          </a:p>
          <a:p>
            <a:endParaRPr lang="es-ES" sz="2000" dirty="0" smtClean="0"/>
          </a:p>
          <a:p>
            <a:endParaRPr lang="es-ES" sz="2000" dirty="0"/>
          </a:p>
          <a:p>
            <a:r>
              <a:rPr lang="es-ES" sz="2000" dirty="0" smtClean="0"/>
              <a:t>         3.    Suministro </a:t>
            </a:r>
            <a:r>
              <a:rPr lang="es-ES" sz="2000" dirty="0" smtClean="0"/>
              <a:t>a </a:t>
            </a:r>
            <a:r>
              <a:rPr lang="es-ES" sz="2000" b="1" dirty="0" smtClean="0"/>
              <a:t>cooperativas</a:t>
            </a:r>
            <a:r>
              <a:rPr lang="es-ES" sz="2000" dirty="0" smtClean="0"/>
              <a:t> </a:t>
            </a:r>
            <a:r>
              <a:rPr lang="es-ES" sz="2000" dirty="0"/>
              <a:t>que conforme a la normativa </a:t>
            </a:r>
            <a:r>
              <a:rPr lang="es-ES" sz="2000" dirty="0" smtClean="0"/>
              <a:t>sectorial 	tengan </a:t>
            </a:r>
            <a:r>
              <a:rPr lang="es-ES" sz="2000" dirty="0" smtClean="0"/>
              <a:t>la </a:t>
            </a:r>
            <a:r>
              <a:rPr lang="es-ES" sz="2000" b="1" dirty="0" smtClean="0"/>
              <a:t>consideración de consumidores finales</a:t>
            </a:r>
            <a:r>
              <a:rPr lang="es-ES" sz="2000" dirty="0" smtClean="0"/>
              <a:t> (artículo </a:t>
            </a:r>
            <a:r>
              <a:rPr lang="es-ES" sz="2000" dirty="0" smtClean="0"/>
              <a:t>13.7 </a:t>
            </a:r>
            <a:r>
              <a:rPr lang="es-ES" sz="2000" dirty="0" smtClean="0"/>
              <a:t>RIE).</a:t>
            </a:r>
          </a:p>
          <a:p>
            <a:endParaRPr lang="es-ES" sz="2000" dirty="0" smtClean="0"/>
          </a:p>
          <a:p>
            <a:endParaRPr lang="es-ES" sz="2000" dirty="0" smtClean="0"/>
          </a:p>
          <a:p>
            <a:r>
              <a:rPr lang="es-ES" sz="2000" dirty="0"/>
              <a:t> </a:t>
            </a:r>
            <a:r>
              <a:rPr lang="es-ES" sz="2000" dirty="0" smtClean="0"/>
              <a:t>        </a:t>
            </a: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000" baseline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071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43744" y="983342"/>
            <a:ext cx="827672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HECHOS DESTACABLES TRANSICIÓN HT    HF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62676" y="1700808"/>
            <a:ext cx="87051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Petición traslado de autorizaciones </a:t>
            </a:r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automáticamente</a:t>
            </a: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s-E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HF.</a:t>
            </a:r>
          </a:p>
          <a:p>
            <a:pPr lvl="0" algn="just">
              <a:defRPr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a) La </a:t>
            </a:r>
            <a:r>
              <a:rPr lang="es-E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garantía no se ajusta </a:t>
            </a: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nuevo CAE.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* En exceso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Por defecto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b) El </a:t>
            </a:r>
            <a:r>
              <a:rPr lang="es-E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censo</a:t>
            </a: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memoria descriptiva </a:t>
            </a:r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se ajusta </a:t>
            </a: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nuevo CAE</a:t>
            </a: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c)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Cambios en instalaciones no comunicados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(Art. 40.9 RIIEE)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* </a:t>
            </a:r>
            <a:r>
              <a:rPr lang="es-ES" sz="1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objeto de comercialización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* </a:t>
            </a:r>
            <a:r>
              <a:rPr lang="es-ES" sz="1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almacenamiento</a:t>
            </a:r>
            <a:r>
              <a:rPr kumimoji="0" lang="es-ES" sz="1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		* </a:t>
            </a:r>
            <a:r>
              <a:rPr lang="es-ES" sz="1400" b="1" noProof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Inactividad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lecha derecha 2"/>
          <p:cNvSpPr/>
          <p:nvPr/>
        </p:nvSpPr>
        <p:spPr>
          <a:xfrm>
            <a:off x="7884368" y="1100936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963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43744" y="983342"/>
            <a:ext cx="827672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HECHOS DESTACABLES TRANSICIÓN HT    HF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38808" y="1766449"/>
            <a:ext cx="835292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s-ES" sz="24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Petición de </a:t>
            </a:r>
            <a:r>
              <a:rPr lang="es-ES" sz="2400" b="1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anulación de albaranes VR en HT </a:t>
            </a:r>
            <a:r>
              <a:rPr lang="es-ES" sz="20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(SIANE).</a:t>
            </a:r>
          </a:p>
          <a:p>
            <a:pPr lvl="0" algn="just">
              <a:defRPr/>
            </a:pP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II. Instrucciones para la cumplimentación del mensaje de anulación del albarán de circulación El albarán de Circulación presentado a la AEAT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podrá ser anulado siempre que no haya comenzado la circulación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. La anulación del albarán de Circulación se ha de realizar a través de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un mensaje electrónico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que debe contener los siguientes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datos.</a:t>
            </a:r>
          </a:p>
          <a:p>
            <a:pPr lvl="0" algn="just">
              <a:defRPr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defRPr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Petición de </a:t>
            </a:r>
            <a:r>
              <a:rPr lang="es-E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reactivación del CAE HT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dado de baja</a:t>
            </a:r>
            <a:r>
              <a:rPr lang="es-E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es-ES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defRPr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E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lecha derecha 2"/>
          <p:cNvSpPr/>
          <p:nvPr/>
        </p:nvSpPr>
        <p:spPr>
          <a:xfrm>
            <a:off x="7884368" y="1100936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1075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8080" y="1772816"/>
            <a:ext cx="8389184" cy="25545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MODIFICACIÓN DE LA LEY SECTOR HIDROCARBUROS 34/1998</a:t>
            </a:r>
          </a:p>
          <a:p>
            <a:pPr algn="ctr" eaLnBrk="0" hangingPunct="0"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pPr algn="ctr" eaLnBrk="0" hangingPunct="0"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REPERCUSION SOBRE LOS</a:t>
            </a:r>
          </a:p>
          <a:p>
            <a:pPr algn="ctr" eaLnBrk="0" hangingPunct="0">
              <a:defRPr/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ALMACENES FISCALES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609600" y="6324600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5436096" y="555671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008000"/>
                </a:solidFill>
              </a:rPr>
              <a:t>Valladolid,  16 de mayo de 2024</a:t>
            </a:r>
            <a:endParaRPr lang="es-ES" b="1" dirty="0">
              <a:solidFill>
                <a:srgbClr val="008000"/>
              </a:solidFill>
            </a:endParaRP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971600" y="506582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00FF"/>
                </a:solidFill>
              </a:rPr>
              <a:t>XIV CONGRESO ASOCIACIONES DISTRIBUIDORES GASÓLEOS</a:t>
            </a:r>
            <a:endParaRPr lang="es-E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101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7671" y="112474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CONTABLES</a:t>
            </a:r>
          </a:p>
          <a:p>
            <a:pPr algn="ctr"/>
            <a:endParaRPr lang="es-E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09600" y="1700808"/>
            <a:ext cx="8077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TRASPASO DE EXISTENCIAS EN CAES:</a:t>
            </a:r>
          </a:p>
          <a:p>
            <a:endParaRPr lang="es-ES" sz="1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EMISIÓN E-DA POR EXISTENCIAS FINALES DESDE EL CAE HT AL HF</a:t>
            </a:r>
          </a:p>
          <a:p>
            <a:pPr marL="285750" indent="-285750">
              <a:buFontTx/>
              <a:buChar char="-"/>
            </a:pPr>
            <a:endParaRPr lang="es-ES" sz="1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ASIENTOS CONTABLES EN SILICIE:</a:t>
            </a:r>
          </a:p>
          <a:p>
            <a:pPr marL="285750" indent="-285750">
              <a:buFontTx/>
              <a:buChar char="-"/>
            </a:pPr>
            <a:endParaRPr lang="es-ES" sz="1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s-E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CAE HT: SALIDA INTERIOR</a:t>
            </a:r>
          </a:p>
          <a:p>
            <a:pPr marL="742950" lvl="1" indent="-285750">
              <a:buFontTx/>
              <a:buChar char="-"/>
            </a:pPr>
            <a:endParaRPr lang="es-ES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s-E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CAE HF: ENTRADA INTERIOR</a:t>
            </a:r>
          </a:p>
          <a:p>
            <a:pPr marL="742950" lvl="1" indent="-285750">
              <a:buFontTx/>
              <a:buChar char="-"/>
            </a:pPr>
            <a:endParaRPr lang="es-ES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</p:spTree>
    <p:extLst>
      <p:ext uri="{BB962C8B-B14F-4D97-AF65-F5344CB8AC3E}">
        <p14:creationId xmlns:p14="http://schemas.microsoft.com/office/powerpoint/2010/main" val="324290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691680" y="2276872"/>
            <a:ext cx="61206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POR SU ATENCIÓN </a:t>
            </a:r>
          </a:p>
          <a:p>
            <a:endParaRPr lang="es-E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195736" y="6309320"/>
            <a:ext cx="4442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s-ES" b="1" i="1" dirty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</p:spTree>
    <p:extLst>
      <p:ext uri="{BB962C8B-B14F-4D97-AF65-F5344CB8AC3E}">
        <p14:creationId xmlns:p14="http://schemas.microsoft.com/office/powerpoint/2010/main" val="1576376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398838" y="6248400"/>
            <a:ext cx="2344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s-ES" sz="1400" b="1" dirty="0">
                <a:solidFill>
                  <a:srgbClr val="004D9D"/>
                </a:solidFill>
                <a:latin typeface="Arial" charset="0"/>
              </a:rPr>
              <a:t>www.agenciatributaria.es</a:t>
            </a:r>
          </a:p>
        </p:txBody>
      </p:sp>
    </p:spTree>
    <p:extLst>
      <p:ext uri="{BB962C8B-B14F-4D97-AF65-F5344CB8AC3E}">
        <p14:creationId xmlns:p14="http://schemas.microsoft.com/office/powerpoint/2010/main" val="1608247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35496" y="815994"/>
            <a:ext cx="81430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SECTORIAL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HIDROCARBUROS  </a:t>
            </a: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543744" y="2409308"/>
            <a:ext cx="8351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https://www.boe.es/buscar/pdf/1998/BOE-A-1998-23284-consolidado.pdf</a:t>
            </a:r>
            <a:endParaRPr lang="es-ES" sz="1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43744" y="1844824"/>
            <a:ext cx="743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Ley 34/1998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de 7 de octubre, del Sector de Hidrocarburos.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09600" y="3154540"/>
            <a:ext cx="7994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Real Decreto 2487/1994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de 23 de diciembre, por el que se aprueba el Estatuto regulador de las actividades de distribución al por mayor y de distribución al por  menor mediante suministros directos a instalaciones fijas, de carburantes y combustibles petrolíferos</a:t>
            </a:r>
          </a:p>
          <a:p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609600" y="4440594"/>
            <a:ext cx="7366673" cy="36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hlinkClick r:id="rId11"/>
              </a:rPr>
              <a:t>https://www.boe.es/buscar/pdf/1995/BOE-A-1995-1741-consolidado.pdf</a:t>
            </a:r>
            <a:endParaRPr lang="es-ES" dirty="0"/>
          </a:p>
        </p:txBody>
      </p:sp>
      <p:sp>
        <p:nvSpPr>
          <p:cNvPr id="9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</p:spTree>
    <p:extLst>
      <p:ext uri="{BB962C8B-B14F-4D97-AF65-F5344CB8AC3E}">
        <p14:creationId xmlns:p14="http://schemas.microsoft.com/office/powerpoint/2010/main" val="4001825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1392" y="717285"/>
            <a:ext cx="81430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SECTORIAL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HIDROCARBUROS  </a:t>
            </a: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526604" y="2295008"/>
            <a:ext cx="8351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No corresponde a la Administración Tributaria interpretar ni facilitar información acerca de las condiciones necesarias para ostentar la condición de operador al por mayor/ distribuidor al por </a:t>
            </a:r>
            <a:r>
              <a:rPr lang="es-ES" dirty="0" smtClean="0"/>
              <a:t>menor</a:t>
            </a:r>
            <a:r>
              <a:rPr lang="es-ES" dirty="0"/>
              <a:t>, ni sobre las operaciones que puede realizar un operador de acuerdo con la normativa sectorial. </a:t>
            </a:r>
            <a:endParaRPr lang="es-ES" sz="1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26604" y="1662542"/>
            <a:ext cx="7432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CONSIDERACIONES PREVIAS</a:t>
            </a:r>
            <a:endParaRPr lang="es-ES" sz="24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09836" y="3768956"/>
            <a:ext cx="8310636" cy="1241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La AEAT sólo extiende su competencia respecto a las cuestiones tributarias. En particular, las actuaciones de </a:t>
            </a:r>
            <a:r>
              <a:rPr lang="es-ES" b="1" dirty="0"/>
              <a:t>las Dependencias Regionales de Aduanas e Impuestos Especiales se deben limitar a la aplicación de la normativa reguladora de los Impuestos Especiales. </a:t>
            </a:r>
          </a:p>
        </p:txBody>
      </p:sp>
      <p:sp>
        <p:nvSpPr>
          <p:cNvPr id="9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</p:spTree>
    <p:extLst>
      <p:ext uri="{BB962C8B-B14F-4D97-AF65-F5344CB8AC3E}">
        <p14:creationId xmlns:p14="http://schemas.microsoft.com/office/powerpoint/2010/main" val="1796178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30515" y="776519"/>
            <a:ext cx="81430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NORMATIVA SECTORIAL 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HIDROCARBUROS  </a:t>
            </a: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530515" y="1442393"/>
            <a:ext cx="821794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1.-OPERADORES AL </a:t>
            </a:r>
            <a:r>
              <a:rPr lang="es-ES" sz="2400" b="1" dirty="0" smtClean="0">
                <a:solidFill>
                  <a:srgbClr val="FF0000"/>
                </a:solidFill>
              </a:rPr>
              <a:t>MAYOR  </a:t>
            </a:r>
            <a:r>
              <a:rPr lang="es-ES" sz="1600" b="1" dirty="0" smtClean="0">
                <a:solidFill>
                  <a:srgbClr val="FF0000"/>
                </a:solidFill>
              </a:rPr>
              <a:t>(art</a:t>
            </a:r>
            <a:r>
              <a:rPr lang="es-ES" sz="1600" b="1" dirty="0">
                <a:solidFill>
                  <a:srgbClr val="FF0000"/>
                </a:solidFill>
              </a:rPr>
              <a:t>. </a:t>
            </a:r>
            <a:r>
              <a:rPr lang="es-ES" sz="1600" b="1" dirty="0" smtClean="0">
                <a:solidFill>
                  <a:srgbClr val="FF0000"/>
                </a:solidFill>
              </a:rPr>
              <a:t>42 </a:t>
            </a:r>
            <a:r>
              <a:rPr lang="es-ES" sz="1600" b="1" dirty="0">
                <a:solidFill>
                  <a:srgbClr val="FF0000"/>
                </a:solidFill>
              </a:rPr>
              <a:t>Ley </a:t>
            </a:r>
            <a:r>
              <a:rPr lang="es-ES" sz="1600" b="1" dirty="0" smtClean="0">
                <a:solidFill>
                  <a:srgbClr val="FF0000"/>
                </a:solidFill>
              </a:rPr>
              <a:t>34/1998) </a:t>
            </a:r>
            <a:endParaRPr lang="es-ES" sz="1600" b="1" dirty="0">
              <a:solidFill>
                <a:srgbClr val="FF0000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b="1" dirty="0">
              <a:solidFill>
                <a:srgbClr val="FF0000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prstClr val="black"/>
                </a:solidFill>
                <a:latin typeface="Calibri"/>
              </a:rPr>
              <a:t>	</a:t>
            </a:r>
            <a:r>
              <a:rPr lang="es-ES" dirty="0" smtClean="0">
                <a:solidFill>
                  <a:prstClr val="black"/>
                </a:solidFill>
                <a:latin typeface="Calibri"/>
              </a:rPr>
              <a:t>- Comercializar </a:t>
            </a:r>
            <a:r>
              <a:rPr lang="es-ES" b="1" u="sng" dirty="0" smtClean="0">
                <a:solidFill>
                  <a:prstClr val="black"/>
                </a:solidFill>
                <a:latin typeface="Calibri"/>
              </a:rPr>
              <a:t>para su posterior distribución al por menor</a:t>
            </a:r>
            <a:r>
              <a:rPr lang="es-ES" dirty="0" smtClean="0">
                <a:solidFill>
                  <a:prstClr val="black"/>
                </a:solidFill>
                <a:latin typeface="Calibri"/>
              </a:rPr>
              <a:t>.</a:t>
            </a:r>
            <a:endParaRPr lang="es-ES" dirty="0">
              <a:solidFill>
                <a:prstClr val="black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>
                <a:solidFill>
                  <a:prstClr val="black"/>
                </a:solidFill>
                <a:latin typeface="Calibri"/>
              </a:rPr>
              <a:t>	- Declaración responsable.</a:t>
            </a:r>
            <a:endParaRPr lang="es-ES" dirty="0">
              <a:solidFill>
                <a:prstClr val="black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>
                <a:solidFill>
                  <a:prstClr val="black"/>
                </a:solidFill>
                <a:latin typeface="Calibri"/>
              </a:rPr>
              <a:t>	- Publicación en página web CNMC listado.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>
              <a:solidFill>
                <a:prstClr val="black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>
              <a:solidFill>
                <a:prstClr val="black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>
              <a:solidFill>
                <a:prstClr val="black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1" dirty="0">
              <a:solidFill>
                <a:srgbClr val="FF0000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54669" y="3921261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pPr algn="just"/>
            <a:r>
              <a:rPr lang="es-ES" b="1" dirty="0" smtClean="0"/>
              <a:t>Sólo </a:t>
            </a:r>
            <a:r>
              <a:rPr lang="es-ES" b="1" dirty="0"/>
              <a:t>son operadores al por mayor </a:t>
            </a:r>
            <a:r>
              <a:rPr lang="es-ES" dirty="0"/>
              <a:t>aquellos que </a:t>
            </a:r>
            <a:r>
              <a:rPr lang="es-ES" b="1" u="sng" dirty="0"/>
              <a:t>consten inscritos </a:t>
            </a:r>
            <a:r>
              <a:rPr lang="es-ES" dirty="0"/>
              <a:t>en el Registro de operadores al por mayor de la CNMC. </a:t>
            </a:r>
            <a:endParaRPr lang="es-ES" dirty="0" smtClean="0"/>
          </a:p>
          <a:p>
            <a:pPr algn="just"/>
            <a:r>
              <a:rPr lang="es-ES" dirty="0"/>
              <a:t>La calificación de un operador como operador al por mayor </a:t>
            </a:r>
            <a:r>
              <a:rPr lang="es-ES" b="1" dirty="0" smtClean="0"/>
              <a:t>depende </a:t>
            </a:r>
            <a:r>
              <a:rPr lang="es-ES" b="1" dirty="0"/>
              <a:t>exclusivamente</a:t>
            </a:r>
            <a:r>
              <a:rPr lang="es-ES" dirty="0"/>
              <a:t> de la aplicación de los </a:t>
            </a:r>
            <a:r>
              <a:rPr lang="es-ES" b="1" dirty="0"/>
              <a:t>requisitos y condiciones </a:t>
            </a:r>
            <a:r>
              <a:rPr lang="es-ES" dirty="0"/>
              <a:t>establecidos por la </a:t>
            </a:r>
            <a:r>
              <a:rPr lang="es-ES" b="1" dirty="0"/>
              <a:t>normativa sectorial</a:t>
            </a:r>
            <a:r>
              <a:rPr lang="es-ES" dirty="0"/>
              <a:t>.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979712" y="3005461"/>
            <a:ext cx="7366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00FF"/>
                </a:solidFill>
                <a:hlinkClick r:id="rId10"/>
              </a:rPr>
              <a:t>https://</a:t>
            </a:r>
            <a:r>
              <a:rPr lang="es-ES" dirty="0" smtClean="0">
                <a:solidFill>
                  <a:srgbClr val="0000FF"/>
                </a:solidFill>
                <a:hlinkClick r:id="rId10"/>
              </a:rPr>
              <a:t>sede.cnmc.gob.es/listado/censo/22</a:t>
            </a:r>
            <a:endParaRPr lang="es-ES" dirty="0" smtClean="0">
              <a:solidFill>
                <a:srgbClr val="0000FF"/>
              </a:solidFill>
            </a:endParaRPr>
          </a:p>
          <a:p>
            <a:endParaRPr lang="es-ES" dirty="0" smtClean="0">
              <a:solidFill>
                <a:srgbClr val="0000FF"/>
              </a:solidFill>
            </a:endParaRPr>
          </a:p>
          <a:p>
            <a:r>
              <a:rPr lang="es-ES" dirty="0">
                <a:solidFill>
                  <a:srgbClr val="0000FF"/>
                </a:solidFill>
              </a:rPr>
              <a:t>https://www.cnmc.es/ambitos-de-actuacion/energia/mercado-petroleo-biocarburantes#listados-operadores</a:t>
            </a:r>
          </a:p>
        </p:txBody>
      </p:sp>
    </p:spTree>
    <p:extLst>
      <p:ext uri="{BB962C8B-B14F-4D97-AF65-F5344CB8AC3E}">
        <p14:creationId xmlns:p14="http://schemas.microsoft.com/office/powerpoint/2010/main" val="3772142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17703" y="764704"/>
            <a:ext cx="81430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NORMATIVA SECTORIAL 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HIDROCARBUROS  </a:t>
            </a: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51519" y="1424579"/>
            <a:ext cx="871296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2. </a:t>
            </a:r>
            <a:r>
              <a:rPr lang="es-ES" sz="2400" b="1" dirty="0" smtClean="0">
                <a:solidFill>
                  <a:srgbClr val="FF0000"/>
                </a:solidFill>
                <a:latin typeface="Calibri"/>
              </a:rPr>
              <a:t>DISTRIBUIDORES AL POR MENOR DE PRODUCTOS PETROLÍFEROS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b="1" dirty="0" smtClean="0">
                <a:solidFill>
                  <a:srgbClr val="FF0000"/>
                </a:solidFill>
                <a:latin typeface="Calibri"/>
              </a:rPr>
              <a:t>(art. 43 Ley 34/1998)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>
                <a:solidFill>
                  <a:prstClr val="black"/>
                </a:solidFill>
                <a:latin typeface="Calibri"/>
              </a:rPr>
              <a:t>	- Suministro</a:t>
            </a:r>
            <a:r>
              <a:rPr lang="es-ES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s-ES" dirty="0" smtClean="0">
                <a:solidFill>
                  <a:prstClr val="black"/>
                </a:solidFill>
                <a:latin typeface="Calibri"/>
              </a:rPr>
              <a:t>de combustibles y carburantes a vehículos </a:t>
            </a:r>
            <a:r>
              <a:rPr lang="es-ES" b="1" dirty="0" smtClean="0">
                <a:solidFill>
                  <a:prstClr val="black"/>
                </a:solidFill>
                <a:latin typeface="Calibri"/>
              </a:rPr>
              <a:t>en instalaciones 	habilitadas al efecto.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lang="es-ES" dirty="0" smtClean="0">
                <a:solidFill>
                  <a:prstClr val="black"/>
                </a:solidFill>
                <a:latin typeface="Calibri"/>
              </a:rPr>
              <a:t>- Suministro a </a:t>
            </a:r>
            <a:r>
              <a:rPr lang="es-ES" b="1" dirty="0" smtClean="0">
                <a:solidFill>
                  <a:prstClr val="black"/>
                </a:solidFill>
                <a:latin typeface="Calibri"/>
              </a:rPr>
              <a:t>instalaciones fijas </a:t>
            </a:r>
            <a:r>
              <a:rPr lang="es-ES" dirty="0" smtClean="0">
                <a:solidFill>
                  <a:prstClr val="black"/>
                </a:solidFill>
                <a:latin typeface="Calibri"/>
              </a:rPr>
              <a:t>para </a:t>
            </a:r>
            <a:r>
              <a:rPr lang="es-ES" b="1" dirty="0" smtClean="0">
                <a:solidFill>
                  <a:prstClr val="black"/>
                </a:solidFill>
                <a:latin typeface="Calibri"/>
              </a:rPr>
              <a:t>consumo en la propia instalación.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-</a:t>
            </a:r>
            <a:r>
              <a:rPr kumimoji="0" lang="es-E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Suministro de 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queroseno</a:t>
            </a:r>
            <a:r>
              <a:rPr kumimoji="0" lang="es-E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con 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destino a la aviación</a:t>
            </a:r>
            <a:r>
              <a:rPr kumimoji="0" lang="es-E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aseline="0" dirty="0">
                <a:solidFill>
                  <a:prstClr val="black"/>
                </a:solidFill>
                <a:latin typeface="Calibri"/>
              </a:rPr>
              <a:t>	</a:t>
            </a:r>
            <a:r>
              <a:rPr lang="es-ES" baseline="0" dirty="0" smtClean="0">
                <a:solidFill>
                  <a:prstClr val="black"/>
                </a:solidFill>
                <a:latin typeface="Calibri"/>
              </a:rPr>
              <a:t>-</a:t>
            </a:r>
            <a:r>
              <a:rPr lang="es-ES" dirty="0" smtClean="0">
                <a:solidFill>
                  <a:prstClr val="black"/>
                </a:solidFill>
                <a:latin typeface="Calibri"/>
              </a:rPr>
              <a:t> El suministro de </a:t>
            </a:r>
            <a:r>
              <a:rPr lang="es-ES" b="1" dirty="0" smtClean="0">
                <a:solidFill>
                  <a:prstClr val="black"/>
                </a:solidFill>
                <a:latin typeface="Calibri"/>
              </a:rPr>
              <a:t>combustibles</a:t>
            </a:r>
            <a:r>
              <a:rPr lang="es-ES" dirty="0" smtClean="0">
                <a:solidFill>
                  <a:prstClr val="black"/>
                </a:solidFill>
                <a:latin typeface="Calibri"/>
              </a:rPr>
              <a:t> a </a:t>
            </a:r>
            <a:r>
              <a:rPr lang="es-ES" b="1" dirty="0" smtClean="0">
                <a:solidFill>
                  <a:prstClr val="black"/>
                </a:solidFill>
                <a:latin typeface="Calibri"/>
              </a:rPr>
              <a:t>embarcaciones.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</a:t>
            </a:r>
            <a:r>
              <a:rPr kumimoji="0" lang="es-E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Cualquier otro suministro </a:t>
            </a:r>
            <a:r>
              <a:rPr kumimoji="0" lang="es-E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 tenga por 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finalidad el consumo </a:t>
            </a:r>
            <a:r>
              <a:rPr kumimoji="0" lang="es-E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estos 	productos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95536" y="4221088"/>
            <a:ext cx="85689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b="1" dirty="0" smtClean="0"/>
          </a:p>
          <a:p>
            <a:pPr algn="just"/>
            <a:r>
              <a:rPr lang="es-ES" b="1" i="1" dirty="0" smtClean="0"/>
              <a:t>Sólo son distribuidores al por menor </a:t>
            </a:r>
            <a:r>
              <a:rPr lang="es-ES" i="1" dirty="0" smtClean="0"/>
              <a:t>los que realicen </a:t>
            </a:r>
            <a:r>
              <a:rPr lang="es-ES" b="1" i="1" dirty="0" smtClean="0"/>
              <a:t>al menos alguna </a:t>
            </a:r>
            <a:r>
              <a:rPr lang="es-ES" i="1" dirty="0" smtClean="0"/>
              <a:t>de las actividades relacionadas en el art. 43 de la Ley 34/1998 en redacción dada </a:t>
            </a:r>
            <a:r>
              <a:rPr lang="es-ES" i="1" dirty="0"/>
              <a:t>por apartado 1 por el art. 47.3 del Real Decreto-ley 8/2023, de 27 de </a:t>
            </a:r>
            <a:r>
              <a:rPr lang="es-ES" i="1" dirty="0" smtClean="0"/>
              <a:t>diciembre. </a:t>
            </a:r>
          </a:p>
          <a:p>
            <a:pPr algn="just"/>
            <a:endParaRPr lang="es-ES" i="1" dirty="0" smtClean="0"/>
          </a:p>
          <a:p>
            <a:pPr algn="just"/>
            <a:r>
              <a:rPr lang="es-ES" dirty="0"/>
              <a:t>La calificación de un </a:t>
            </a:r>
            <a:r>
              <a:rPr lang="es-ES" dirty="0" smtClean="0"/>
              <a:t>distribuidor </a:t>
            </a:r>
            <a:r>
              <a:rPr lang="es-ES" dirty="0"/>
              <a:t>al por menor depende exclusivamente de la aplicación de los </a:t>
            </a:r>
            <a:r>
              <a:rPr lang="es-ES" b="1" dirty="0"/>
              <a:t>requisitos y condiciones </a:t>
            </a:r>
            <a:r>
              <a:rPr lang="es-ES" dirty="0"/>
              <a:t>establecidos por la </a:t>
            </a:r>
            <a:r>
              <a:rPr lang="es-ES" b="1" dirty="0"/>
              <a:t>normativa sectorial. </a:t>
            </a:r>
          </a:p>
        </p:txBody>
      </p:sp>
    </p:spTree>
    <p:extLst>
      <p:ext uri="{BB962C8B-B14F-4D97-AF65-F5344CB8AC3E}">
        <p14:creationId xmlns:p14="http://schemas.microsoft.com/office/powerpoint/2010/main" val="691255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650640" y="2101498"/>
            <a:ext cx="8003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partado 1 del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artículo 43 de la Ley 34/1998, de 7 de octubre, del Sector de </a:t>
            </a: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Hidrocarburos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modificado por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Real Decreto-ley 8/2023, de 27 de diciembre</a:t>
            </a: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ES" sz="1400" dirty="0" smtClean="0"/>
              <a:t>. </a:t>
            </a:r>
            <a:endParaRPr lang="es-ES" sz="1400" dirty="0"/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800899543"/>
              </p:ext>
            </p:extLst>
          </p:nvPr>
        </p:nvGraphicFramePr>
        <p:xfrm>
          <a:off x="1285210" y="2545886"/>
          <a:ext cx="6614863" cy="2179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3" name="Flecha abajo 2"/>
          <p:cNvSpPr/>
          <p:nvPr/>
        </p:nvSpPr>
        <p:spPr>
          <a:xfrm>
            <a:off x="4374681" y="4613890"/>
            <a:ext cx="46945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755576" y="5013176"/>
            <a:ext cx="7855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Conversión </a:t>
            </a:r>
            <a:r>
              <a:rPr lang="es-E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CAEs</a:t>
            </a: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HT a HF</a:t>
            </a: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67544" y="5445224"/>
            <a:ext cx="821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*HF: Almacenes fiscales para el suministro directo a instalaciones fijas</a:t>
            </a:r>
          </a:p>
          <a:p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HT: Almacenes fiscales para el comercio AL POR MAYOR de hidrocarburos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67544" y="1570494"/>
            <a:ext cx="7432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INCIDENCIA</a:t>
            </a:r>
            <a:endParaRPr lang="es-ES" sz="24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17703" y="764704"/>
            <a:ext cx="81430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NORMATIVA SECTORIAL 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HIDROCARBUROS  </a:t>
            </a:r>
          </a:p>
        </p:txBody>
      </p:sp>
    </p:spTree>
    <p:extLst>
      <p:ext uri="{BB962C8B-B14F-4D97-AF65-F5344CB8AC3E}">
        <p14:creationId xmlns:p14="http://schemas.microsoft.com/office/powerpoint/2010/main" val="3443727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1392" y="717285"/>
            <a:ext cx="8143056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FISCAL DE LOS II. EE.</a:t>
            </a:r>
            <a:r>
              <a:rPr lang="es-ES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03794" y="1382200"/>
            <a:ext cx="7432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CONSIDERACIONES PREVIAS BÁSICAS</a:t>
            </a:r>
            <a:endParaRPr lang="es-ES" sz="24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14969" y="1927144"/>
            <a:ext cx="782682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CARÁCTER </a:t>
            </a:r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REMISIVO </a:t>
            </a:r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NORMATIVA FISCAL RESPECTO DE  DETERMINADOS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CONCEPTOS DEFINIDOS EN LA NORMATIVA SECTORIAL</a:t>
            </a:r>
            <a:endParaRPr lang="es-ES" sz="14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44954" y="4183445"/>
            <a:ext cx="8127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CARÁCTER MONOFÁSICO </a:t>
            </a:r>
            <a:r>
              <a:rPr lang="es-E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los II. EE. de fabricación</a:t>
            </a:r>
          </a:p>
          <a:p>
            <a:r>
              <a:rPr lang="es-E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EXIGIBLE UNA SÓLA VEZ</a:t>
            </a:r>
            <a:r>
              <a:rPr lang="es-E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s-ES" sz="24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84076" y="5414657"/>
            <a:ext cx="78488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CARÁCTER NEUTRALIDAD IMPOSITIVA </a:t>
            </a:r>
          </a:p>
          <a:p>
            <a:pPr algn="just"/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2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ALTERA el comportamiento de los agentes económicos  </a:t>
            </a:r>
          </a:p>
          <a:p>
            <a:endParaRPr lang="es-E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01858" y="3130670"/>
            <a:ext cx="81271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CARÁCTER COMPETENCIAL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los II. EE. de fabricación </a:t>
            </a:r>
          </a:p>
          <a:p>
            <a:r>
              <a:rPr lang="es-ES" sz="2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REQUISITOS FORMALES ESPECIFICOS</a:t>
            </a:r>
            <a:endParaRPr lang="es-ES" sz="20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004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/>
          </p:nvPr>
        </p:nvGraphicFramePr>
        <p:xfrm flipH="1" flipV="1">
          <a:off x="7620000" y="5445224"/>
          <a:ext cx="120352" cy="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576672" y="6381328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 dirty="0" smtClean="0">
                <a:solidFill>
                  <a:srgbClr val="004D9D"/>
                </a:solidFill>
                <a:latin typeface="Arial" charset="0"/>
              </a:rPr>
              <a:t>Delegación Especial de Castilla y León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1392" y="717285"/>
            <a:ext cx="81430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FISCAL DE LOS II. EE.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58793" y="1385668"/>
            <a:ext cx="7432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CONSIDERACIONES PREVIAS (competenciales)</a:t>
            </a:r>
            <a:endParaRPr lang="es-ES" sz="24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77621" y="2127624"/>
            <a:ext cx="782682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CARÁCTER GREGARIO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LA NORMATIVA FISCAL RESPECTO DE  DETERMINADOS</a:t>
            </a:r>
            <a:r>
              <a:rPr lang="es-ES" sz="1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CONCEPTOS DEFINIDOS EN LA NORMATIVA SECTORIAL </a:t>
            </a:r>
          </a:p>
          <a:p>
            <a:pPr algn="just"/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Art. 40.2.f) RIIEE.</a:t>
            </a:r>
            <a:r>
              <a:rPr lang="es-ES" b="1" dirty="0"/>
              <a:t> </a:t>
            </a:r>
            <a:r>
              <a:rPr lang="es-ES" dirty="0" smtClean="0"/>
              <a:t>“aportar documentación </a:t>
            </a:r>
            <a:r>
              <a:rPr lang="es-ES" dirty="0"/>
              <a:t>acreditativa de las </a:t>
            </a:r>
            <a:r>
              <a:rPr lang="es-ES" dirty="0" smtClean="0"/>
              <a:t>autorizaciones, </a:t>
            </a:r>
            <a:r>
              <a:rPr lang="es-ES" dirty="0"/>
              <a:t>hayan de </a:t>
            </a:r>
            <a:r>
              <a:rPr lang="es-ES" dirty="0" smtClean="0"/>
              <a:t>otorgarse”.</a:t>
            </a:r>
            <a:endParaRPr lang="es-ES" sz="14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77621" y="4259592"/>
            <a:ext cx="81271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CARÁCTER COMPETENCIAL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los II. EE. de fabricación </a:t>
            </a:r>
          </a:p>
          <a:p>
            <a:r>
              <a:rPr lang="es-E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 FORMALES ESPECIFICOS:</a:t>
            </a:r>
          </a:p>
          <a:p>
            <a:r>
              <a:rPr lang="es-ES" sz="2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(Circulación, tenencia, utilización, etc.)</a:t>
            </a:r>
            <a:endParaRPr lang="es-ES" sz="24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12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 Regionalización" id="{1198BA1E-9CCB-4877-B484-59A90EB565FA}" vid="{1CD26116-E369-46DC-A12D-F61A3E4E6F17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3498</TotalTime>
  <Words>1865</Words>
  <Application>Microsoft Office PowerPoint</Application>
  <PresentationFormat>Presentación en pantalla (4:3)</PresentationFormat>
  <Paragraphs>310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Calibri</vt:lpstr>
      <vt:lpstr>Wingdings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AEAT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AEAT</dc:creator>
  <cp:lastModifiedBy>A470008R</cp:lastModifiedBy>
  <cp:revision>255</cp:revision>
  <cp:lastPrinted>2024-05-15T07:01:50Z</cp:lastPrinted>
  <dcterms:created xsi:type="dcterms:W3CDTF">2017-01-11T09:32:18Z</dcterms:created>
  <dcterms:modified xsi:type="dcterms:W3CDTF">2024-05-15T11:15:10Z</dcterms:modified>
</cp:coreProperties>
</file>